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4" r:id="rId4"/>
    <p:sldId id="258" r:id="rId5"/>
    <p:sldId id="259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4" r:id="rId14"/>
    <p:sldId id="272" r:id="rId15"/>
    <p:sldId id="275" r:id="rId16"/>
    <p:sldId id="273" r:id="rId17"/>
    <p:sldId id="263" r:id="rId18"/>
  </p:sldIdLst>
  <p:sldSz cx="14630400" cy="8229600"/>
  <p:notesSz cx="8229600" cy="146304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M Sans Medium" panose="020B0604020202020204" charset="0"/>
      <p:regular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2E0"/>
    <a:srgbClr val="D1C8C6"/>
    <a:srgbClr val="443728"/>
    <a:srgbClr val="73675C"/>
    <a:srgbClr val="FFF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7041" autoAdjust="0"/>
  </p:normalViewPr>
  <p:slideViewPr>
    <p:cSldViewPr snapToGrid="0" snapToObjects="1">
      <p:cViewPr varScale="1">
        <p:scale>
          <a:sx n="56" d="100"/>
          <a:sy n="56" d="100"/>
        </p:scale>
        <p:origin x="98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000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4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-apple-system"/>
              </a:rPr>
              <a:t>Церковь навязывает людям модель поведения, которая им вовсе не свойственна, дает им ложные цели в жизни и обещает награду в ином мире, которого не существует.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Аполлон – та сила, что управляет необузданной мощью Диониса.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Как итог: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Аполлон – это визуальное и интеллектуальное наслаждение.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Дионис – это единение с миром в акте чувственного наслаждения.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Однако по Ницше нужны обе силы для существования культуры. Человек не способен вынести чистую мощь Диониса – поэтому ему нужен Аполлон.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84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	Крики Ницше о том, что «Бог мёртв! Мы его убили!» знаменует не убийство, а признание того, что Бог ушёл из этого Мира. Смерть бога – символический конец христианства как доминирующего взгляда на Мир, который объяснял этот Мир и место человека в нём.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	Особое внимание следует уделить месту Бога, его оставшейся «тени» и тому, как мы на неё реагируем.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	Согласно Ницше, когда мы вытаскиваем кирпичик «существование Бога»  из здания европейского мировоззрения – то рушиться всё остальное. Поэтому следующим объектом его мысли становится КЛАССИЧЕСКАЯ МОРАЛЬ.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13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43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61613"/>
                </a:solidFill>
                <a:latin typeface="DM Sans Medium" pitchFamily="34" charset="0"/>
              </a:rPr>
              <a:t>Фридрих Ницше и его философия</a:t>
            </a:r>
          </a:p>
        </p:txBody>
      </p:sp>
      <p:sp>
        <p:nvSpPr>
          <p:cNvPr id="4" name="Text 1"/>
          <p:cNvSpPr/>
          <p:nvPr/>
        </p:nvSpPr>
        <p:spPr>
          <a:xfrm>
            <a:off x="793789" y="6095405"/>
            <a:ext cx="7556421" cy="1537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Доклад подготовили студенты группы ИБ-21:</a:t>
            </a:r>
            <a:br>
              <a:rPr lang="ru-RU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ru-RU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Иванов Иван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Петров Петр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924044" y="5435203"/>
            <a:ext cx="10227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G-</a:t>
            </a:r>
            <a:endParaRPr lang="en-US" sz="7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E52B23-0CF6-4160-880F-9A3A95882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387" y="0"/>
            <a:ext cx="6069013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">
            <a:extLst>
              <a:ext uri="{FF2B5EF4-FFF2-40B4-BE49-F238E27FC236}">
                <a16:creationId xmlns:a16="http://schemas.microsoft.com/office/drawing/2014/main" id="{7AC407B3-E538-4947-8C68-3EC86ABAF81D}"/>
              </a:ext>
            </a:extLst>
          </p:cNvPr>
          <p:cNvSpPr/>
          <p:nvPr/>
        </p:nvSpPr>
        <p:spPr>
          <a:xfrm>
            <a:off x="7403318" y="2980602"/>
            <a:ext cx="6411136" cy="241089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ACFC5B7B-D49D-4EE6-AC3B-07605ADCC1DD}"/>
              </a:ext>
            </a:extLst>
          </p:cNvPr>
          <p:cNvSpPr/>
          <p:nvPr/>
        </p:nvSpPr>
        <p:spPr>
          <a:xfrm>
            <a:off x="864037" y="2980603"/>
            <a:ext cx="5921819" cy="241089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864037" y="769263"/>
            <a:ext cx="886682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Два типа морали по Ницше</a:t>
            </a:r>
            <a:endParaRPr lang="en-US" sz="485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062809" y="3267054"/>
            <a:ext cx="356473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Мораль аристократов</a:t>
            </a:r>
            <a:endParaRPr lang="en-US" sz="32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36505" y="4251381"/>
            <a:ext cx="6150054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Создание собственных ценностей, </a:t>
            </a:r>
            <a:r>
              <a:rPr lang="en-US" sz="24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свобода</a:t>
            </a: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4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воли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9035996" y="326705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Мораль рабов</a:t>
            </a:r>
            <a:endParaRPr lang="en-US" sz="32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04021" y="422421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Подчинение чужим ценностям, месть </a:t>
            </a:r>
            <a:r>
              <a:rPr lang="en-US" sz="24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слабых</a:t>
            </a: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4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сильным</a:t>
            </a:r>
            <a:endParaRPr lang="en-US" sz="24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594BD83-F103-4446-969B-6D0FE60D5519}"/>
              </a:ext>
            </a:extLst>
          </p:cNvPr>
          <p:cNvSpPr/>
          <p:nvPr/>
        </p:nvSpPr>
        <p:spPr>
          <a:xfrm>
            <a:off x="11561379" y="6705600"/>
            <a:ext cx="3069021" cy="15240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65902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Ресентимент и культурные ценности</a:t>
            </a:r>
            <a:endParaRPr lang="en-US" sz="485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277923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2000" b="1" dirty="0" err="1">
                <a:solidFill>
                  <a:srgbClr val="443728"/>
                </a:solidFill>
                <a:latin typeface="DM Sans Medium" panose="020B0604020202020204" charset="0"/>
                <a:ea typeface="Open Sans" pitchFamily="34" charset="-122"/>
                <a:cs typeface="DM Sans Medium" panose="020B0604020202020204" charset="0"/>
              </a:rPr>
              <a:t>Ресентимент</a:t>
            </a:r>
            <a:r>
              <a:rPr lang="en-001" sz="2000" dirty="0">
                <a:solidFill>
                  <a:srgbClr val="443728"/>
                </a:solidFill>
                <a:latin typeface="DM Sans Medium" panose="020B0604020202020204" charset="0"/>
                <a:ea typeface="Open Sans" pitchFamily="34" charset="-122"/>
                <a:cs typeface="DM Sans Medium" panose="020B0604020202020204" charset="0"/>
              </a:rPr>
              <a:t> </a:t>
            </a:r>
            <a:r>
              <a:rPr lang="ru-RU" sz="2000" dirty="0">
                <a:solidFill>
                  <a:srgbClr val="443728"/>
                </a:solidFill>
                <a:latin typeface="DM Sans Medium" panose="020B0604020202020204" charset="0"/>
                <a:ea typeface="Open Sans" pitchFamily="34" charset="-122"/>
                <a:cs typeface="DM Sans Medium" panose="020B0604020202020204" charset="0"/>
              </a:rPr>
              <a:t>– месть слабого сильному, растущая из осознания собственной слабости.</a:t>
            </a:r>
            <a:endParaRPr lang="en-US" sz="20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50437" y="3846989"/>
            <a:ext cx="7415927" cy="1395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1900" dirty="0">
                <a:solidFill>
                  <a:srgbClr val="443728"/>
                </a:solidFill>
                <a:latin typeface="DM Sans Medium" panose="020B0604020202020204" charset="0"/>
                <a:ea typeface="Open Sans" pitchFamily="34" charset="-122"/>
                <a:cs typeface="DM Sans Medium" panose="020B0604020202020204" charset="0"/>
              </a:rPr>
              <a:t>Рабы делают свои слабости общекультурными ценностями. Это порождает систему ценностей, в которых слабость возвышается, тогда как сила – принижается</a:t>
            </a:r>
            <a:r>
              <a:rPr lang="en-001" sz="1900" dirty="0">
                <a:solidFill>
                  <a:srgbClr val="443728"/>
                </a:solidFill>
                <a:latin typeface="DM Sans Medium" panose="020B0604020202020204" charset="0"/>
                <a:ea typeface="Open Sans" pitchFamily="34" charset="-122"/>
                <a:cs typeface="DM Sans Medium" panose="020B0604020202020204" charset="0"/>
              </a:rPr>
              <a:t>.</a:t>
            </a:r>
            <a:endParaRPr lang="ru-RU" sz="1900" dirty="0">
              <a:solidFill>
                <a:srgbClr val="443728"/>
              </a:solidFill>
              <a:latin typeface="DM Sans Medium" panose="020B0604020202020204" charset="0"/>
              <a:ea typeface="Open Sans" pitchFamily="34" charset="-122"/>
              <a:cs typeface="DM Sans Medium" panose="020B0604020202020204" charset="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ru-RU" sz="1900" dirty="0">
              <a:solidFill>
                <a:srgbClr val="443728"/>
              </a:solidFill>
              <a:latin typeface="DM Sans Medium" panose="020B0604020202020204" charset="0"/>
              <a:ea typeface="Open Sans" pitchFamily="34" charset="-122"/>
              <a:cs typeface="DM Sans Medium" panose="020B0604020202020204" charset="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ru-RU" sz="1900" dirty="0">
                <a:latin typeface="DM Sans Medium" panose="020B0604020202020204" charset="0"/>
                <a:cs typeface="DM Sans Medium" panose="020B0604020202020204" charset="0"/>
              </a:rPr>
              <a:t>По Ницше – мы должны вернуться к изначальной морали аристократов и создавать свои ценности сами. Следовать только своему голосу и не подчинять свою волю внешним авторитетам.</a:t>
            </a:r>
            <a:endParaRPr lang="en-US" sz="19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F2DA331-D067-418B-AA97-6E78A922111E}"/>
              </a:ext>
            </a:extLst>
          </p:cNvPr>
          <p:cNvSpPr/>
          <p:nvPr/>
        </p:nvSpPr>
        <p:spPr>
          <a:xfrm>
            <a:off x="11561379" y="6705600"/>
            <a:ext cx="3069021" cy="15240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">
            <a:extLst>
              <a:ext uri="{FF2B5EF4-FFF2-40B4-BE49-F238E27FC236}">
                <a16:creationId xmlns:a16="http://schemas.microsoft.com/office/drawing/2014/main" id="{BF8E4246-301D-43AD-B575-777A3B4EDA3D}"/>
              </a:ext>
            </a:extLst>
          </p:cNvPr>
          <p:cNvSpPr/>
          <p:nvPr/>
        </p:nvSpPr>
        <p:spPr>
          <a:xfrm>
            <a:off x="863895" y="6864824"/>
            <a:ext cx="7415927" cy="980014"/>
          </a:xfrm>
          <a:prstGeom prst="roundRect">
            <a:avLst>
              <a:gd name="adj" fmla="val 7136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521508B-6858-46F0-ABEB-B25A493512DC}"/>
              </a:ext>
            </a:extLst>
          </p:cNvPr>
          <p:cNvSpPr/>
          <p:nvPr/>
        </p:nvSpPr>
        <p:spPr>
          <a:xfrm>
            <a:off x="11561379" y="6705600"/>
            <a:ext cx="3069021" cy="15240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726348A-FD58-4EA9-AB14-C2FB18888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675" y="0"/>
            <a:ext cx="5256725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71635" y="619361"/>
            <a:ext cx="870204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Концепция Сверхчеловека</a:t>
            </a:r>
            <a:endParaRPr lang="en-US" sz="485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06639C32-968E-4C53-976B-FBDDF0D199D2}"/>
              </a:ext>
            </a:extLst>
          </p:cNvPr>
          <p:cNvSpPr/>
          <p:nvPr/>
        </p:nvSpPr>
        <p:spPr>
          <a:xfrm>
            <a:off x="863896" y="1861399"/>
            <a:ext cx="7415927" cy="2114506"/>
          </a:xfrm>
          <a:prstGeom prst="roundRect">
            <a:avLst>
              <a:gd name="adj" fmla="val 7136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E49E6C88-50B9-44CC-BF4D-A53571CD75A8}"/>
              </a:ext>
            </a:extLst>
          </p:cNvPr>
          <p:cNvSpPr/>
          <p:nvPr/>
        </p:nvSpPr>
        <p:spPr>
          <a:xfrm>
            <a:off x="3028809" y="202095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ru-RU" sz="28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Цель Сверхчеловека</a:t>
            </a:r>
            <a:endParaRPr lang="en-US" sz="28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F6238635-1F67-4FC0-9E29-0F294C0A6911}"/>
              </a:ext>
            </a:extLst>
          </p:cNvPr>
          <p:cNvSpPr/>
          <p:nvPr/>
        </p:nvSpPr>
        <p:spPr>
          <a:xfrm>
            <a:off x="1125952" y="2657331"/>
            <a:ext cx="6891814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Трансформация человека в не-животное, поэтому самая сложная задача – это преодоление самого себя – всего животного и рабского. </a:t>
            </a:r>
            <a:endParaRPr lang="en-US" sz="1900" dirty="0"/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303D74CF-6B75-4118-983E-E01932F40D58}"/>
              </a:ext>
            </a:extLst>
          </p:cNvPr>
          <p:cNvSpPr/>
          <p:nvPr/>
        </p:nvSpPr>
        <p:spPr>
          <a:xfrm>
            <a:off x="863896" y="4169292"/>
            <a:ext cx="7415927" cy="2446114"/>
          </a:xfrm>
          <a:prstGeom prst="roundRect">
            <a:avLst>
              <a:gd name="adj" fmla="val 7136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9DA9FAC7-E1F2-466E-9F38-52D2D4B26D0A}"/>
              </a:ext>
            </a:extLst>
          </p:cNvPr>
          <p:cNvSpPr/>
          <p:nvPr/>
        </p:nvSpPr>
        <p:spPr>
          <a:xfrm>
            <a:off x="3028809" y="432884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ru-RU" sz="28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Сверхчеловек – наследник Бога</a:t>
            </a:r>
            <a:endParaRPr lang="en-US" sz="28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6E6525F9-4EBE-43AB-A727-A55AF1BB7A92}"/>
              </a:ext>
            </a:extLst>
          </p:cNvPr>
          <p:cNvSpPr/>
          <p:nvPr/>
        </p:nvSpPr>
        <p:spPr>
          <a:xfrm>
            <a:off x="1278352" y="4907997"/>
            <a:ext cx="6891814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Бог умер, и метафизической концепции мира больше нет. Мы больше не можем полагаться на Бога, поэтому нам необходимо преодолеть самих себя, чтобы стать себе опорой.</a:t>
            </a:r>
            <a:endParaRPr lang="en-US" sz="1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46CE6F-1D1E-4066-A27C-1CB61DF5DD64}"/>
              </a:ext>
            </a:extLst>
          </p:cNvPr>
          <p:cNvSpPr txBox="1"/>
          <p:nvPr/>
        </p:nvSpPr>
        <p:spPr>
          <a:xfrm>
            <a:off x="964623" y="7016277"/>
            <a:ext cx="73152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«Человек – это канат, натянутый между животным и сверхчеловеком - канат над пропастью»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31758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 err="1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Три</a:t>
            </a:r>
            <a:r>
              <a:rPr lang="en-US" sz="485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 </a:t>
            </a:r>
            <a:r>
              <a:rPr lang="en-US" sz="4850" b="1" dirty="0" err="1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стадии</a:t>
            </a:r>
            <a:r>
              <a:rPr lang="ru-RU" sz="485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 человека на пути к Сверхчеловеку</a:t>
            </a:r>
            <a:endParaRPr lang="en-US" sz="485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4037" y="2645093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90714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Стадия верблюда</a:t>
            </a:r>
            <a:endParaRPr lang="en-US" sz="24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26093" y="3441025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Принимаем всё, что навязано извне.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4344948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6093" y="460700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Стадия льва</a:t>
            </a:r>
            <a:endParaRPr lang="en-US" sz="24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126093" y="5140881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Отрицаем</a:t>
            </a: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9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накопленное</a:t>
            </a: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9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освобождаемся</a:t>
            </a: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9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от</a:t>
            </a: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9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прошлого</a:t>
            </a: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6044803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630686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Стадия ребенка</a:t>
            </a:r>
            <a:endParaRPr lang="en-US" sz="24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126093" y="6840736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Самостоятельное формирование ценностей </a:t>
            </a:r>
            <a:endParaRPr lang="en-US" sz="19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E8E3669-DC97-4F2F-A19D-6741E0B81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3323" y="4396899"/>
            <a:ext cx="1024683" cy="1317449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D48286F6-BB38-401B-8473-E5B33236587A}"/>
              </a:ext>
            </a:extLst>
          </p:cNvPr>
          <p:cNvSpPr/>
          <p:nvPr/>
        </p:nvSpPr>
        <p:spPr>
          <a:xfrm>
            <a:off x="6130463" y="4424898"/>
            <a:ext cx="1963799" cy="395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Свобода «ОТ»</a:t>
            </a:r>
            <a:endParaRPr lang="en-US" sz="190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DF42EDDD-E7B3-489F-A34C-7DB1D45212CC}"/>
              </a:ext>
            </a:extLst>
          </p:cNvPr>
          <p:cNvSpPr/>
          <p:nvPr/>
        </p:nvSpPr>
        <p:spPr>
          <a:xfrm>
            <a:off x="6150617" y="6132844"/>
            <a:ext cx="1963799" cy="395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Свобода «ДЛЯ»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751" y="519075"/>
            <a:ext cx="8307258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001" sz="485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C</a:t>
            </a:r>
            <a:r>
              <a:rPr lang="ru-RU" sz="4850" b="1" dirty="0" err="1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ледствия</a:t>
            </a:r>
            <a:r>
              <a:rPr lang="ru-RU" sz="485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 Сверхчеловека</a:t>
            </a:r>
            <a:endParaRPr lang="en-US" sz="485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4037" y="273266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6280" y="281743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ru-RU" sz="24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Вместо Бога – Сверхчеловек</a:t>
            </a:r>
            <a:endParaRPr lang="en-US" sz="24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64037" y="424011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66280" y="432488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ru-RU" sz="24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Вместо божественной милости – воля к власти</a:t>
            </a:r>
            <a:endParaRPr lang="en-US" sz="24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CD2BB229-4886-4DBA-B6E3-948B3010E197}"/>
              </a:ext>
            </a:extLst>
          </p:cNvPr>
          <p:cNvSpPr/>
          <p:nvPr/>
        </p:nvSpPr>
        <p:spPr>
          <a:xfrm>
            <a:off x="864037" y="581078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101C5501-0F74-4A88-A236-77E7EDF77ABE}"/>
              </a:ext>
            </a:extLst>
          </p:cNvPr>
          <p:cNvSpPr/>
          <p:nvPr/>
        </p:nvSpPr>
        <p:spPr>
          <a:xfrm>
            <a:off x="1666280" y="589555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ru-RU" sz="24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Вместо вечной жизни – вечное возвращение</a:t>
            </a:r>
            <a:endParaRPr lang="en-US" sz="24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1081" y="804668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Радость и боль на пути Сверхчеловека</a:t>
            </a:r>
            <a:endParaRPr lang="en-US" sz="485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4037" y="381083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6280" y="389560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Радость</a:t>
            </a:r>
            <a:endParaRPr lang="en-US" sz="24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66280" y="442948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Преодолел все внешние авторитеты и обрел счастье.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531828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66280" y="540305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Боль</a:t>
            </a:r>
            <a:endParaRPr lang="en-US" sz="24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666280" y="593693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Радость невозможна без боли на пути познания.</a:t>
            </a:r>
            <a:endParaRPr lang="en-US" sz="1900" dirty="0"/>
          </a:p>
        </p:txBody>
      </p:sp>
      <p:pic>
        <p:nvPicPr>
          <p:cNvPr id="6146" name="Picture 2" descr="Ницшеанский сверхчеловек — Posmotrelisu">
            <a:extLst>
              <a:ext uri="{FF2B5EF4-FFF2-40B4-BE49-F238E27FC236}">
                <a16:creationId xmlns:a16="http://schemas.microsoft.com/office/drawing/2014/main" id="{830054A7-358F-4217-9B62-17F8670E5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964" y="-47135"/>
            <a:ext cx="6350436" cy="827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00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167307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Сверхчеловек — </a:t>
            </a:r>
            <a:r>
              <a:rPr lang="en-US" sz="4850" b="1" dirty="0" err="1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созидатель</a:t>
            </a:r>
            <a:r>
              <a:rPr lang="en-US" sz="485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,</a:t>
            </a:r>
            <a:r>
              <a:rPr lang="ru-RU" sz="485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 а</a:t>
            </a:r>
            <a:r>
              <a:rPr lang="en-US" sz="485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 не разрушитель</a:t>
            </a:r>
            <a:endParaRPr lang="en-US" sz="485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608064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Мыслитель и художник, благородный интеллектуал.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675334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Сила в созидании, а не в завоевании.</a:t>
            </a:r>
            <a:endParaRPr lang="en-US" sz="19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A1D15E5-488D-4F7A-842F-A19A90D4662D}"/>
              </a:ext>
            </a:extLst>
          </p:cNvPr>
          <p:cNvSpPr/>
          <p:nvPr/>
        </p:nvSpPr>
        <p:spPr>
          <a:xfrm>
            <a:off x="11561379" y="6705600"/>
            <a:ext cx="3069021" cy="15240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42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Заключение и ключевые идеи</a:t>
            </a:r>
            <a:endParaRPr lang="en-US" sz="445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191947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1919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Критика</a:t>
            </a:r>
            <a:r>
              <a:rPr lang="en-US" sz="22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 </a:t>
            </a:r>
            <a:r>
              <a:rPr lang="en-US" sz="2200" b="1" dirty="0" err="1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религии</a:t>
            </a:r>
            <a:endParaRPr lang="en-US" sz="22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90373" y="3682365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Ницше отвергал ложные христианские ценности и пропагандировал атеизм.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634984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6349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Сверхчеловек</a:t>
            </a:r>
            <a:endParaRPr lang="en-US" sz="22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130534" y="512540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Идеал нового человека через борьбу и самоукрепление.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715119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715119"/>
            <a:ext cx="3161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Исторический вызов</a:t>
            </a:r>
            <a:endParaRPr lang="en-US" sz="22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470815" y="620553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Его философия вызывает споры и до сих пор актуальна.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C37A3BF-6A9C-4742-8F19-9F4AA5FFB679}"/>
              </a:ext>
            </a:extLst>
          </p:cNvPr>
          <p:cNvSpPr/>
          <p:nvPr/>
        </p:nvSpPr>
        <p:spPr>
          <a:xfrm>
            <a:off x="11561379" y="6705600"/>
            <a:ext cx="3069021" cy="15240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/>
          <p:cNvSpPr/>
          <p:nvPr/>
        </p:nvSpPr>
        <p:spPr>
          <a:xfrm>
            <a:off x="534483" y="2980603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68917" y="3306665"/>
            <a:ext cx="3844027" cy="1674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ru-RU" sz="36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Как понимать философию Ницше?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1381BA4-44BE-42D0-8C28-1BFF3948F964}"/>
              </a:ext>
            </a:extLst>
          </p:cNvPr>
          <p:cNvSpPr/>
          <p:nvPr/>
        </p:nvSpPr>
        <p:spPr>
          <a:xfrm>
            <a:off x="11561379" y="6705600"/>
            <a:ext cx="3069021" cy="15240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2E05EDE5-E86F-4DD1-99DF-093B75A664DA}"/>
              </a:ext>
            </a:extLst>
          </p:cNvPr>
          <p:cNvSpPr/>
          <p:nvPr/>
        </p:nvSpPr>
        <p:spPr>
          <a:xfrm>
            <a:off x="5102514" y="2980603"/>
            <a:ext cx="4470400" cy="241089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40409F64-04F4-423B-BF98-D067BD7C2F00}"/>
              </a:ext>
            </a:extLst>
          </p:cNvPr>
          <p:cNvSpPr/>
          <p:nvPr/>
        </p:nvSpPr>
        <p:spPr>
          <a:xfrm>
            <a:off x="5229514" y="3306665"/>
            <a:ext cx="4241799" cy="161627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ru-RU" sz="36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Кого Ницше считал сверхчеловеком?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6861B37A-74AB-49A3-B22E-26DE6BA382ED}"/>
              </a:ext>
            </a:extLst>
          </p:cNvPr>
          <p:cNvSpPr/>
          <p:nvPr/>
        </p:nvSpPr>
        <p:spPr>
          <a:xfrm>
            <a:off x="9944587" y="2980603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3E013DB7-6501-41E5-8E0F-B09403B79695}"/>
              </a:ext>
            </a:extLst>
          </p:cNvPr>
          <p:cNvSpPr/>
          <p:nvPr/>
        </p:nvSpPr>
        <p:spPr>
          <a:xfrm>
            <a:off x="10179021" y="3306665"/>
            <a:ext cx="3844027" cy="161627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ru-RU" sz="36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Почему Бог умер и кто его убил?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0">
            <a:extLst>
              <a:ext uri="{FF2B5EF4-FFF2-40B4-BE49-F238E27FC236}">
                <a16:creationId xmlns:a16="http://schemas.microsoft.com/office/drawing/2014/main" id="{AAF1B467-7591-4245-9EAA-518F7CE30C87}"/>
              </a:ext>
            </a:extLst>
          </p:cNvPr>
          <p:cNvSpPr/>
          <p:nvPr/>
        </p:nvSpPr>
        <p:spPr>
          <a:xfrm>
            <a:off x="768917" y="5911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443728"/>
                </a:solidFill>
                <a:latin typeface="DM Sans Medium" pitchFamily="34" charset="0"/>
              </a:rPr>
              <a:t>План доклада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802921-3F80-4A2A-A70D-0897EDC3EA7B}"/>
              </a:ext>
            </a:extLst>
          </p:cNvPr>
          <p:cNvSpPr txBox="1"/>
          <p:nvPr/>
        </p:nvSpPr>
        <p:spPr>
          <a:xfrm>
            <a:off x="6277970" y="2998296"/>
            <a:ext cx="7315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Фридрих Вильгельм Ницше </a:t>
            </a:r>
            <a:r>
              <a:rPr lang="ru-RU" sz="3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 немецкий философ конца XIX века, который оставил богатое наследие из идей, вокруг которых и по сей день не утихают споры.</a:t>
            </a:r>
          </a:p>
        </p:txBody>
      </p:sp>
      <p:pic>
        <p:nvPicPr>
          <p:cNvPr id="2052" name="Picture 4" descr="Влияние и восприятие философии Фридриха Ницше — Википедия">
            <a:extLst>
              <a:ext uri="{FF2B5EF4-FFF2-40B4-BE49-F238E27FC236}">
                <a16:creationId xmlns:a16="http://schemas.microsoft.com/office/drawing/2014/main" id="{7315EED3-E5A7-456D-AC49-D4C6A880D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75287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82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Иерархия и ответственность</a:t>
            </a:r>
            <a:endParaRPr lang="en-US" sz="445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654147"/>
            <a:ext cx="510302" cy="510302"/>
          </a:xfrm>
          <a:prstGeom prst="roundRect">
            <a:avLst>
              <a:gd name="adj" fmla="val 5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Иерархия</a:t>
            </a:r>
            <a:endParaRPr lang="en-US" sz="22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422243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Ницше считал, что порядок строится на четкой иерархии.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038963"/>
            <a:ext cx="510302" cy="510302"/>
          </a:xfrm>
          <a:prstGeom prst="roundRect">
            <a:avLst>
              <a:gd name="adj" fmla="val 5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5116830"/>
            <a:ext cx="46855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Персональная ответственность</a:t>
            </a:r>
            <a:endParaRPr lang="en-US" sz="22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17306" y="560724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Люди должны нести ответственность за свои действия сами, а не перекладывать её на Бога.</a:t>
            </a:r>
            <a:endParaRPr lang="en-US" sz="17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13C5E3D-F32E-480D-B4B7-D51C5FC7EFB3}"/>
              </a:ext>
            </a:extLst>
          </p:cNvPr>
          <p:cNvSpPr/>
          <p:nvPr/>
        </p:nvSpPr>
        <p:spPr>
          <a:xfrm>
            <a:off x="11561379" y="6705600"/>
            <a:ext cx="3069021" cy="15240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373628"/>
            <a:ext cx="10767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ru-RU" sz="4800" b="1" dirty="0">
                <a:solidFill>
                  <a:srgbClr val="443728"/>
                </a:solidFill>
                <a:latin typeface="Arial" panose="020B0604020202020204" pitchFamily="34" charset="0"/>
                <a:ea typeface="Crimson Pro Bold" pitchFamily="34" charset="-122"/>
                <a:cs typeface="Arial" panose="020B0604020202020204" pitchFamily="34" charset="0"/>
              </a:rPr>
              <a:t>Как понимать философию Ницше?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83726" y="2418559"/>
            <a:ext cx="6966252" cy="2897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Философия – это искусство, в котором не нужно строить длинные систематические размышления</a:t>
            </a:r>
          </a:p>
          <a:p>
            <a:pPr marL="0" indent="0" algn="l">
              <a:lnSpc>
                <a:spcPts val="2850"/>
              </a:lnSpc>
              <a:buNone/>
            </a:pPr>
            <a:endParaRPr lang="ru-RU" sz="24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ru-RU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Тексты Ницше пестрят выразительными метафорами, поскольку мысль должна схватывать истину в ярком художественном образе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DDAD502-64F7-4AE3-A630-3A5D6A9A26FE}"/>
              </a:ext>
            </a:extLst>
          </p:cNvPr>
          <p:cNvSpPr/>
          <p:nvPr/>
        </p:nvSpPr>
        <p:spPr>
          <a:xfrm>
            <a:off x="11561379" y="6705600"/>
            <a:ext cx="3069021" cy="15240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2CDCE31-9099-4E2E-B305-661BAFB76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37" b="96233" l="1353" r="97294">
                        <a14:foregroundMark x1="4848" y1="83733" x2="18264" y2="86473"/>
                        <a14:foregroundMark x1="18264" y1="86473" x2="19955" y2="92295"/>
                        <a14:foregroundMark x1="40586" y1="95719" x2="46674" y2="96233"/>
                        <a14:foregroundMark x1="46674" y1="96233" x2="58399" y2="95719"/>
                        <a14:foregroundMark x1="93461" y1="83048" x2="83991" y2="83733"/>
                        <a14:foregroundMark x1="40699" y1="9418" x2="48591" y2="8048"/>
                        <a14:foregroundMark x1="48591" y1="8048" x2="51747" y2="8733"/>
                        <a14:foregroundMark x1="48253" y1="5137" x2="47125" y2="5308"/>
                        <a14:foregroundMark x1="4735" y1="85788" x2="4510" y2="81507"/>
                        <a14:foregroundMark x1="1466" y1="82192" x2="2255" y2="82534"/>
                        <a14:foregroundMark x1="1353" y1="82192" x2="2480" y2="81507"/>
                        <a14:foregroundMark x1="92785" y1="77055" x2="94589" y2="79110"/>
                        <a14:foregroundMark x1="97294" y1="84075" x2="96054" y2="84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9265" y="2091061"/>
            <a:ext cx="9369533" cy="6168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7611" y="451222"/>
            <a:ext cx="8718464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ru-RU" sz="485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Античность ДО и ПОСЛЕ Ницше</a:t>
            </a:r>
            <a:endParaRPr lang="en-US" sz="485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C2008E8-A440-4320-A78F-E1709880E2D8}"/>
              </a:ext>
            </a:extLst>
          </p:cNvPr>
          <p:cNvSpPr/>
          <p:nvPr/>
        </p:nvSpPr>
        <p:spPr>
          <a:xfrm>
            <a:off x="11561379" y="6705600"/>
            <a:ext cx="3069021" cy="15240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3D0D506-D889-42CB-A736-05D2B254E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004"/>
            <a:ext cx="5251622" cy="8294369"/>
          </a:xfrm>
          <a:prstGeom prst="rect">
            <a:avLst/>
          </a:prstGeom>
        </p:spPr>
      </p:pic>
      <p:sp>
        <p:nvSpPr>
          <p:cNvPr id="12" name="Shape 1">
            <a:extLst>
              <a:ext uri="{FF2B5EF4-FFF2-40B4-BE49-F238E27FC236}">
                <a16:creationId xmlns:a16="http://schemas.microsoft.com/office/drawing/2014/main" id="{54912624-9F6E-4555-AD09-1BBF5D374641}"/>
              </a:ext>
            </a:extLst>
          </p:cNvPr>
          <p:cNvSpPr/>
          <p:nvPr/>
        </p:nvSpPr>
        <p:spPr>
          <a:xfrm>
            <a:off x="6025039" y="2928342"/>
            <a:ext cx="510302" cy="510302"/>
          </a:xfrm>
          <a:prstGeom prst="roundRect">
            <a:avLst>
              <a:gd name="adj" fmla="val 5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C3557ED7-D605-4ECD-BB43-63A251C5F703}"/>
              </a:ext>
            </a:extLst>
          </p:cNvPr>
          <p:cNvSpPr/>
          <p:nvPr/>
        </p:nvSpPr>
        <p:spPr>
          <a:xfrm>
            <a:off x="6762155" y="3006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ДО</a:t>
            </a:r>
            <a:endParaRPr lang="en-US" sz="22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34A96E9F-0866-405F-92DD-A0B5CC138752}"/>
              </a:ext>
            </a:extLst>
          </p:cNvPr>
          <p:cNvSpPr/>
          <p:nvPr/>
        </p:nvSpPr>
        <p:spPr>
          <a:xfrm>
            <a:off x="6762155" y="3496628"/>
            <a:ext cx="6819305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Античность - детство европейский цивилизации, время гармонии человека с окружающим Миром и с Богами</a:t>
            </a:r>
            <a:endParaRPr lang="en-US" sz="1750" dirty="0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0F7B07DB-0113-4120-8BD4-B05F24BCCA17}"/>
              </a:ext>
            </a:extLst>
          </p:cNvPr>
          <p:cNvSpPr/>
          <p:nvPr/>
        </p:nvSpPr>
        <p:spPr>
          <a:xfrm>
            <a:off x="6025039" y="4790957"/>
            <a:ext cx="510302" cy="510302"/>
          </a:xfrm>
          <a:prstGeom prst="roundRect">
            <a:avLst>
              <a:gd name="adj" fmla="val 5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D27BDC1E-69CE-4443-B30F-F2DDBF096D1C}"/>
              </a:ext>
            </a:extLst>
          </p:cNvPr>
          <p:cNvSpPr/>
          <p:nvPr/>
        </p:nvSpPr>
        <p:spPr>
          <a:xfrm>
            <a:off x="6762155" y="4868824"/>
            <a:ext cx="46855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ПОСЛЕ</a:t>
            </a:r>
            <a:endParaRPr lang="en-US" sz="22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4B4BC63A-BDD7-494D-91C0-A86B673D750E}"/>
              </a:ext>
            </a:extLst>
          </p:cNvPr>
          <p:cNvSpPr/>
          <p:nvPr/>
        </p:nvSpPr>
        <p:spPr>
          <a:xfrm>
            <a:off x="6762155" y="5359242"/>
            <a:ext cx="6819305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Античность – в Древней Греции всё было не так спокойно. За видимой гармонией и упорядоченностью античной культуры скрываются силы хаоса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C2008E8-A440-4320-A78F-E1709880E2D8}"/>
              </a:ext>
            </a:extLst>
          </p:cNvPr>
          <p:cNvSpPr/>
          <p:nvPr/>
        </p:nvSpPr>
        <p:spPr>
          <a:xfrm>
            <a:off x="11561379" y="6705600"/>
            <a:ext cx="3069021" cy="15240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571500" y="451222"/>
            <a:ext cx="1374457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ru-RU" sz="485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Использование образов богов древнегреческого Олимпа</a:t>
            </a:r>
            <a:endParaRPr lang="en-US" sz="485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pic>
        <p:nvPicPr>
          <p:cNvPr id="3076" name="Picture 4" descr="Дионис — Википедия">
            <a:extLst>
              <a:ext uri="{FF2B5EF4-FFF2-40B4-BE49-F238E27FC236}">
                <a16:creationId xmlns:a16="http://schemas.microsoft.com/office/drawing/2014/main" id="{30693D94-E0BF-465D-85B8-674F6601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618" y="2692479"/>
            <a:ext cx="4426672" cy="504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1"/>
          <p:cNvSpPr/>
          <p:nvPr/>
        </p:nvSpPr>
        <p:spPr>
          <a:xfrm>
            <a:off x="4071839" y="35179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 err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Аполлон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071839" y="3977858"/>
            <a:ext cx="2643286" cy="1679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Бог ясности, </a:t>
            </a:r>
            <a: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чётких очертаний, светлых сновидений и индивидуальности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141384" y="5815476"/>
            <a:ext cx="2458308" cy="2128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Пример: </a:t>
            </a:r>
            <a:b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С</a:t>
            </a:r>
            <a:r>
              <a:rPr lang="en-US" sz="19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кульптура</a:t>
            </a:r>
            <a:b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А</a:t>
            </a:r>
            <a:r>
              <a:rPr lang="en-US" sz="19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рхитектура</a:t>
            </a:r>
            <a:b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Э</a:t>
            </a:r>
            <a:r>
              <a:rPr lang="en-US" sz="19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пос</a:t>
            </a:r>
            <a: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Гомера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445568" y="346401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Дионис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315200" y="3977858"/>
            <a:ext cx="2458307" cy="140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Дикий Бог распада, опьянения и экстаза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315200" y="5833353"/>
            <a:ext cx="2458308" cy="1902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Пример</a:t>
            </a: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endParaRPr lang="ru-RU" sz="19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algn="r">
              <a:lnSpc>
                <a:spcPts val="3100"/>
              </a:lnSpc>
            </a:pPr>
            <a: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 М</a:t>
            </a:r>
            <a:r>
              <a:rPr lang="en-US" sz="19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узыка</a:t>
            </a:r>
            <a:endParaRPr lang="ru-RU" sz="19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algn="r">
              <a:lnSpc>
                <a:spcPts val="3100"/>
              </a:lnSpc>
            </a:pPr>
            <a: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 Т</a:t>
            </a:r>
            <a:r>
              <a:rPr lang="en-US" sz="19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анец</a:t>
            </a:r>
            <a:endParaRPr lang="ru-RU" sz="19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algn="r">
              <a:lnSpc>
                <a:spcPts val="3100"/>
              </a:lnSpc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 О</a:t>
            </a:r>
            <a:r>
              <a:rPr lang="en-US" sz="19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пьянение</a:t>
            </a: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900" dirty="0"/>
          </a:p>
        </p:txBody>
      </p:sp>
      <p:pic>
        <p:nvPicPr>
          <p:cNvPr id="3074" name="Picture 2" descr="Аполлон Бельведерский — Википедия">
            <a:extLst>
              <a:ext uri="{FF2B5EF4-FFF2-40B4-BE49-F238E27FC236}">
                <a16:creationId xmlns:a16="http://schemas.microsoft.com/office/drawing/2014/main" id="{82FD096F-3F25-4CA6-ABC8-D3C4AD240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85" y="2761987"/>
            <a:ext cx="3117827" cy="501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65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753308"/>
            <a:ext cx="11623664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Симбиоз двух начал в культуре</a:t>
            </a:r>
            <a:endParaRPr lang="en-US" sz="485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63256" y="2455616"/>
            <a:ext cx="555427" cy="555427"/>
          </a:xfrm>
          <a:prstGeom prst="roundRect">
            <a:avLst>
              <a:gd name="adj" fmla="val 50000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65499" y="254038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Аполлон</a:t>
            </a:r>
            <a:endParaRPr lang="en-US" sz="24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65499" y="307426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Сила, что управляет необузданной мощью Диониса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3834792" y="2452992"/>
            <a:ext cx="555427" cy="555427"/>
          </a:xfrm>
          <a:prstGeom prst="roundRect">
            <a:avLst>
              <a:gd name="adj" fmla="val 50000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501876" y="255156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Дионис</a:t>
            </a:r>
            <a:endParaRPr lang="en-US" sz="24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776535" y="307426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Единение с миром в акте чувственного наслаждения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3326548" y="6814914"/>
            <a:ext cx="555427" cy="555427"/>
          </a:xfrm>
          <a:prstGeom prst="roundRect">
            <a:avLst>
              <a:gd name="adj" fmla="val 50000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  <p:txBody>
          <a:bodyPr/>
          <a:lstStyle/>
          <a:p>
            <a:pPr algn="ctr"/>
            <a:r>
              <a:rPr lang="ru-RU" sz="2400" b="1" dirty="0"/>
              <a:t>!</a:t>
            </a:r>
          </a:p>
        </p:txBody>
      </p:sp>
      <p:sp>
        <p:nvSpPr>
          <p:cNvPr id="11" name="Text 8"/>
          <p:cNvSpPr/>
          <p:nvPr/>
        </p:nvSpPr>
        <p:spPr>
          <a:xfrm>
            <a:off x="4128791" y="689968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Нужны </a:t>
            </a:r>
            <a:r>
              <a:rPr lang="en-US" sz="2400" b="1" dirty="0" err="1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обе</a:t>
            </a:r>
            <a:r>
              <a:rPr lang="en-US" sz="24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 </a:t>
            </a:r>
            <a:r>
              <a:rPr lang="en-US" sz="2400" b="1" dirty="0" err="1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силы</a:t>
            </a:r>
            <a:r>
              <a:rPr lang="ru-RU" sz="24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 для существования культуры</a:t>
            </a:r>
            <a:endParaRPr lang="en-US" sz="24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128791" y="743356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Чистая мощь Диониса без </a:t>
            </a:r>
            <a:r>
              <a:rPr lang="en-US" sz="19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Аполлона</a:t>
            </a: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9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невыносима</a:t>
            </a:r>
            <a:endParaRPr lang="en-US" sz="19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B51EA88-EB8E-4540-8A1E-256DF1982115}"/>
              </a:ext>
            </a:extLst>
          </p:cNvPr>
          <p:cNvSpPr/>
          <p:nvPr/>
        </p:nvSpPr>
        <p:spPr>
          <a:xfrm>
            <a:off x="11561379" y="6705600"/>
            <a:ext cx="3069021" cy="15240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3C3A686-1264-4602-B4FC-5B14DAD99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9" r="4003" b="2170"/>
          <a:stretch/>
        </p:blipFill>
        <p:spPr>
          <a:xfrm>
            <a:off x="4865427" y="3660964"/>
            <a:ext cx="4899545" cy="30470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75C2770-7423-477F-AC73-7A2AFE544796}"/>
              </a:ext>
            </a:extLst>
          </p:cNvPr>
          <p:cNvSpPr/>
          <p:nvPr/>
        </p:nvSpPr>
        <p:spPr>
          <a:xfrm>
            <a:off x="11561379" y="6705600"/>
            <a:ext cx="3069021" cy="15240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864037" y="1224915"/>
            <a:ext cx="961453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Смерть Бога и её последствия</a:t>
            </a:r>
            <a:endParaRPr lang="en-US" sz="485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64037" y="2490192"/>
            <a:ext cx="1248727" cy="1422559"/>
          </a:xfrm>
          <a:prstGeom prst="roundRect">
            <a:avLst>
              <a:gd name="adj" fmla="val 7289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26297" y="2905780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2292128" y="273700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«Бог мёртв»</a:t>
            </a:r>
            <a:endParaRPr lang="en-US" sz="24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292128" y="3270885"/>
            <a:ext cx="562879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Конец христианства как доминирующей идеи.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2168660" y="3897510"/>
            <a:ext cx="9469627" cy="14400"/>
          </a:xfrm>
          <a:prstGeom prst="roundRect">
            <a:avLst>
              <a:gd name="adj" fmla="val 680400"/>
            </a:avLst>
          </a:prstGeom>
          <a:solidFill>
            <a:srgbClr val="D1C8C6"/>
          </a:solidFill>
          <a:ln/>
        </p:spPr>
      </p:sp>
      <p:sp>
        <p:nvSpPr>
          <p:cNvPr id="8" name="Shape 6"/>
          <p:cNvSpPr/>
          <p:nvPr/>
        </p:nvSpPr>
        <p:spPr>
          <a:xfrm>
            <a:off x="864037" y="4036100"/>
            <a:ext cx="2273617" cy="1422559"/>
          </a:xfrm>
          <a:prstGeom prst="roundRect">
            <a:avLst>
              <a:gd name="adj" fmla="val 7289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798084" y="4451687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8"/>
          <p:cNvSpPr/>
          <p:nvPr/>
        </p:nvSpPr>
        <p:spPr>
          <a:xfrm>
            <a:off x="3364338" y="4068833"/>
            <a:ext cx="504991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Падение классической морали</a:t>
            </a:r>
            <a:endParaRPr lang="en-US" sz="24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364338" y="4577945"/>
            <a:ext cx="721066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Мораль — человеческий обычай, а не естественный закон.</a:t>
            </a:r>
            <a:b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Морального чувства как такового не существует.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3240870" y="5443418"/>
            <a:ext cx="8354973" cy="15240"/>
          </a:xfrm>
          <a:prstGeom prst="roundRect">
            <a:avLst>
              <a:gd name="adj" fmla="val 680400"/>
            </a:avLst>
          </a:prstGeom>
          <a:solidFill>
            <a:srgbClr val="D1C8C6"/>
          </a:solidFill>
          <a:ln/>
        </p:spPr>
      </p:sp>
      <p:sp>
        <p:nvSpPr>
          <p:cNvPr id="13" name="Shape 11"/>
          <p:cNvSpPr/>
          <p:nvPr/>
        </p:nvSpPr>
        <p:spPr>
          <a:xfrm>
            <a:off x="864037" y="5582007"/>
            <a:ext cx="3644465" cy="1422559"/>
          </a:xfrm>
          <a:prstGeom prst="roundRect">
            <a:avLst>
              <a:gd name="adj" fmla="val 7289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873338" y="5997595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3"/>
          <p:cNvSpPr/>
          <p:nvPr/>
        </p:nvSpPr>
        <p:spPr>
          <a:xfrm>
            <a:off x="4771238" y="5700235"/>
            <a:ext cx="459938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DM Sans Medium" panose="020B0604020202020204" charset="0"/>
                <a:ea typeface="Crimson Pro Bold" pitchFamily="34" charset="-122"/>
                <a:cs typeface="DM Sans Medium" panose="020B0604020202020204" charset="0"/>
              </a:rPr>
              <a:t>Переосмысление ценностей</a:t>
            </a:r>
            <a:endParaRPr lang="en-US" sz="2400" dirty="0">
              <a:latin typeface="DM Sans Medium" panose="020B0604020202020204" charset="0"/>
              <a:cs typeface="DM Sans Medium" panose="020B060402020202020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771238" y="6234111"/>
            <a:ext cx="5520571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Добро и зло — условности,</a:t>
            </a:r>
            <a:r>
              <a:rPr lang="ru-RU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разности между ними нет, лишь </a:t>
            </a: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выбор ценностей.</a:t>
            </a:r>
            <a:endParaRPr lang="en-US" sz="1900" dirty="0"/>
          </a:p>
        </p:txBody>
      </p:sp>
      <p:pic>
        <p:nvPicPr>
          <p:cNvPr id="5122" name="Picture 2" descr="Жизнь знаменитых людей. Фридрих Ницше» - СПбГЭУ">
            <a:extLst>
              <a:ext uri="{FF2B5EF4-FFF2-40B4-BE49-F238E27FC236}">
                <a16:creationId xmlns:a16="http://schemas.microsoft.com/office/drawing/2014/main" id="{5414E522-5BA5-4D51-9027-CEF5D9F01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1503" y="3122772"/>
            <a:ext cx="2867025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Равнобедренный треугольник 17">
            <a:extLst>
              <a:ext uri="{FF2B5EF4-FFF2-40B4-BE49-F238E27FC236}">
                <a16:creationId xmlns:a16="http://schemas.microsoft.com/office/drawing/2014/main" id="{01F8CD7A-3E9E-4DC3-A1BB-7F99BCB0DE84}"/>
              </a:ext>
            </a:extLst>
          </p:cNvPr>
          <p:cNvSpPr/>
          <p:nvPr/>
        </p:nvSpPr>
        <p:spPr>
          <a:xfrm rot="9625311">
            <a:off x="12364472" y="2414416"/>
            <a:ext cx="1119116" cy="1003690"/>
          </a:xfrm>
          <a:prstGeom prst="triangle">
            <a:avLst/>
          </a:prstGeom>
          <a:solidFill>
            <a:srgbClr val="EBE2E0"/>
          </a:solidFill>
          <a:ln>
            <a:solidFill>
              <a:srgbClr val="D1C8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DA5273C2-FDD3-4900-8311-FB9713DC6197}"/>
              </a:ext>
            </a:extLst>
          </p:cNvPr>
          <p:cNvSpPr/>
          <p:nvPr/>
        </p:nvSpPr>
        <p:spPr>
          <a:xfrm>
            <a:off x="10918959" y="1117541"/>
            <a:ext cx="2825531" cy="1592210"/>
          </a:xfrm>
          <a:prstGeom prst="ellipse">
            <a:avLst/>
          </a:prstGeom>
          <a:solidFill>
            <a:srgbClr val="EBE2E0"/>
          </a:solidFill>
          <a:ln>
            <a:solidFill>
              <a:srgbClr val="D1C8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«Бог мёртв! 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Мы его убили!»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837</Words>
  <Application>Microsoft Office PowerPoint</Application>
  <PresentationFormat>Произвольный</PresentationFormat>
  <Paragraphs>122</Paragraphs>
  <Slides>17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6" baseType="lpstr">
      <vt:lpstr>Calibri</vt:lpstr>
      <vt:lpstr>Aptos</vt:lpstr>
      <vt:lpstr>Open Sans</vt:lpstr>
      <vt:lpstr>Arial</vt:lpstr>
      <vt:lpstr>Crimson Pro Bold</vt:lpstr>
      <vt:lpstr>-apple-system</vt:lpstr>
      <vt:lpstr>DM Sans Medium</vt:lpstr>
      <vt:lpstr>Open Sans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Gleb Broydo</cp:lastModifiedBy>
  <cp:revision>46</cp:revision>
  <dcterms:created xsi:type="dcterms:W3CDTF">2025-05-18T21:42:50Z</dcterms:created>
  <dcterms:modified xsi:type="dcterms:W3CDTF">2025-05-21T20:05:05Z</dcterms:modified>
</cp:coreProperties>
</file>